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99" r:id="rId3"/>
    <p:sldId id="301" r:id="rId4"/>
    <p:sldId id="296" r:id="rId5"/>
    <p:sldId id="300" r:id="rId6"/>
    <p:sldId id="292" r:id="rId7"/>
    <p:sldId id="293" r:id="rId8"/>
    <p:sldId id="298" r:id="rId9"/>
    <p:sldId id="285" r:id="rId10"/>
    <p:sldId id="264" r:id="rId11"/>
    <p:sldId id="286" r:id="rId12"/>
    <p:sldId id="303" r:id="rId13"/>
    <p:sldId id="313" r:id="rId14"/>
    <p:sldId id="305" r:id="rId15"/>
    <p:sldId id="311" r:id="rId16"/>
    <p:sldId id="312" r:id="rId17"/>
    <p:sldId id="309" r:id="rId18"/>
    <p:sldId id="278" r:id="rId19"/>
    <p:sldId id="310" r:id="rId20"/>
    <p:sldId id="270" r:id="rId21"/>
    <p:sldId id="288" r:id="rId22"/>
    <p:sldId id="306" r:id="rId23"/>
    <p:sldId id="289" r:id="rId24"/>
    <p:sldId id="308" r:id="rId25"/>
    <p:sldId id="275" r:id="rId26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Μάνος Κουτουλάκης" initials="ΜΚ" lastIdx="1" clrIdx="0">
    <p:extLst>
      <p:ext uri="{19B8F6BF-5375-455C-9EA6-DF929625EA0E}">
        <p15:presenceInfo xmlns:p15="http://schemas.microsoft.com/office/powerpoint/2012/main" userId="4b6744f82e228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5326D-2C22-E44D-9CF6-6388465C362C}" v="4653" dt="2021-10-23T19:44:13.036"/>
    <p1510:client id="{935D5337-A7CA-4FB9-ABAC-480CE902A587}" v="11" dt="2021-10-23T13:57:35.027"/>
    <p1510:client id="{A49EC965-78A5-4801-AD00-14FBCCCC4E1A}" v="1415" dt="2021-10-23T15:56:4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8"/>
    <p:restoredTop sz="85291"/>
  </p:normalViewPr>
  <p:slideViewPr>
    <p:cSldViewPr snapToGrid="0">
      <p:cViewPr varScale="1">
        <p:scale>
          <a:sx n="128" d="100"/>
          <a:sy n="128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28/10/21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Recent identification of coronavirus inferxction such as PCR (polymerase chain reaction)  produces high false negative results</a:t>
            </a:r>
          </a:p>
          <a:p>
            <a:endParaRPr lang="en-GR" dirty="0"/>
          </a:p>
          <a:p>
            <a:r>
              <a:rPr lang="en-GR" dirty="0"/>
              <a:t>Also it is time consuming and is not affordable for many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184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Our motivation to implement this method was simply because the deep learning techniques in medical applications is gained popularity.</a:t>
            </a:r>
          </a:p>
          <a:p>
            <a:endParaRPr lang="en-GR" dirty="0"/>
          </a:p>
          <a:p>
            <a:r>
              <a:rPr lang="en-GR" dirty="0"/>
              <a:t>There are plenty deep learning based methods that shown beneficial results in medical field</a:t>
            </a:r>
          </a:p>
          <a:p>
            <a:endParaRPr lang="en-GR" dirty="0"/>
          </a:p>
          <a:p>
            <a:r>
              <a:rPr lang="en-GR" dirty="0"/>
              <a:t>Although it cannot be denied that to train a deep learning model there is a need of a huge ammount of data. Unfortunately, there are not many available public datasets to handle the nessecity of dat.</a:t>
            </a:r>
          </a:p>
          <a:p>
            <a:endParaRPr lang="en-GR" dirty="0"/>
          </a:p>
          <a:p>
            <a:r>
              <a:rPr lang="en-GR" dirty="0"/>
              <a:t>Many recent approaches, such as n-shot learning have tried to alleviate the lack of public datasets.</a:t>
            </a:r>
          </a:p>
          <a:p>
            <a:endParaRPr lang="en-GR" dirty="0"/>
          </a:p>
          <a:p>
            <a:r>
              <a:rPr lang="en-GR" dirty="0"/>
              <a:t>More specifically, we used siamese neural network, by separating some samples from each class in order to train our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8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this table there is the related works about the Covid19 diagnosis</a:t>
            </a:r>
          </a:p>
          <a:p>
            <a:endParaRPr lang="en-GR" dirty="0"/>
          </a:p>
          <a:p>
            <a:r>
              <a:rPr lang="en-GR" dirty="0"/>
              <a:t>The first approach uses U</a:t>
            </a:r>
            <a:r>
              <a:rPr lang="en-GB" dirty="0"/>
              <a:t>n</a:t>
            </a:r>
            <a:r>
              <a:rPr lang="en-GR" dirty="0"/>
              <a:t>et++ architecture using more than 40.000 images from 106 patiens for model training</a:t>
            </a:r>
          </a:p>
          <a:p>
            <a:endParaRPr lang="en-GR" dirty="0"/>
          </a:p>
          <a:p>
            <a:r>
              <a:rPr lang="en-GR" dirty="0"/>
              <a:t>The second approach implemented a deep learning model to screen Covid disease from viral pneumonia and normal cases with pulmonary CT scans. They used private dataset from the hospitals in China</a:t>
            </a:r>
          </a:p>
          <a:p>
            <a:endParaRPr lang="en-GR" dirty="0"/>
          </a:p>
          <a:p>
            <a:r>
              <a:rPr lang="en-GR" dirty="0"/>
              <a:t>Wang et al. proposed a robust diagnostic model based on DNN which works based on graphical features generated from CT. For this purpose, they used a fine-tuned Inception pre-trained model.</a:t>
            </a:r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98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the first step we rescale the images to get a consistent image dimension for the entire dataset</a:t>
            </a:r>
          </a:p>
          <a:p>
            <a:endParaRPr lang="en-GR" dirty="0"/>
          </a:p>
          <a:p>
            <a:r>
              <a:rPr lang="en-GR" dirty="0"/>
              <a:t>Then, we perform intensity normalization to expedite model convergence by eliminating feature viases and attaining a uniform distribution for the dataset</a:t>
            </a:r>
          </a:p>
          <a:p>
            <a:endParaRPr lang="en-GR" dirty="0"/>
          </a:p>
          <a:p>
            <a:r>
              <a:rPr lang="en-GR" dirty="0"/>
              <a:t>Lastly, we convert the pixel values from 0, 255 to 0,1 to obtain a standard normal distribution. For this step we used min-max normalization technique.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13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Here we can notice that in all tests the specificity is one apart from one experiment. This value can ensure us that the negative test pairs are actually negative.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03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 plots are train and validation accuracy …. The table is about the test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The </a:t>
            </a:r>
            <a:r>
              <a:rPr lang="el-GR" dirty="0" err="1"/>
              <a:t>model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and validation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b="1" dirty="0" err="1"/>
              <a:t>contrastive</a:t>
            </a:r>
            <a:r>
              <a:rPr lang="el-GR" b="1" dirty="0"/>
              <a:t> </a:t>
            </a:r>
            <a:r>
              <a:rPr lang="el-GR" b="1" dirty="0" err="1"/>
              <a:t>loss</a:t>
            </a:r>
            <a:r>
              <a:rPr lang="el-GR" dirty="0"/>
              <a:t> </a:t>
            </a:r>
            <a:r>
              <a:rPr lang="el-GR" dirty="0" err="1"/>
              <a:t>function</a:t>
            </a:r>
            <a:r>
              <a:rPr lang="el-GR" dirty="0"/>
              <a:t> </a:t>
            </a:r>
            <a:r>
              <a:rPr lang="el-GR" dirty="0" err="1"/>
              <a:t>appears</a:t>
            </a:r>
            <a:r>
              <a:rPr lang="el-GR" dirty="0"/>
              <a:t> </a:t>
            </a:r>
            <a:r>
              <a:rPr lang="el-GR" dirty="0" err="1"/>
              <a:t>to</a:t>
            </a:r>
            <a:r>
              <a:rPr lang="el-GR" dirty="0"/>
              <a:t> </a:t>
            </a:r>
            <a:r>
              <a:rPr lang="el-GR" dirty="0" err="1"/>
              <a:t>be</a:t>
            </a:r>
            <a:r>
              <a:rPr lang="el-GR" dirty="0"/>
              <a:t> </a:t>
            </a:r>
            <a:r>
              <a:rPr lang="el-GR" b="1" dirty="0" err="1"/>
              <a:t>more</a:t>
            </a:r>
            <a:r>
              <a:rPr lang="el-GR" b="1" dirty="0"/>
              <a:t> </a:t>
            </a:r>
            <a:r>
              <a:rPr lang="el-GR" b="1" dirty="0" err="1"/>
              <a:t>stable</a:t>
            </a:r>
            <a:r>
              <a:rPr lang="el-GR" dirty="0"/>
              <a:t> and </a:t>
            </a:r>
            <a:r>
              <a:rPr lang="el-GR" dirty="0" err="1"/>
              <a:t>further</a:t>
            </a:r>
            <a:r>
              <a:rPr lang="el-GR" dirty="0"/>
              <a:t> </a:t>
            </a:r>
            <a:r>
              <a:rPr lang="el-GR" dirty="0" err="1"/>
              <a:t>shows</a:t>
            </a:r>
            <a:r>
              <a:rPr lang="el-GR" dirty="0"/>
              <a:t> </a:t>
            </a:r>
            <a:r>
              <a:rPr lang="el-GR" b="1" dirty="0" err="1"/>
              <a:t>better</a:t>
            </a:r>
            <a:r>
              <a:rPr lang="el-GR" b="1" dirty="0"/>
              <a:t> </a:t>
            </a:r>
            <a:r>
              <a:rPr lang="el-GR" b="1" dirty="0" err="1"/>
              <a:t>convergence</a:t>
            </a:r>
            <a:r>
              <a:rPr lang="el-GR" dirty="0"/>
              <a:t> </a:t>
            </a:r>
            <a:r>
              <a:rPr lang="el-GR" dirty="0" err="1"/>
              <a:t>even</a:t>
            </a:r>
            <a:r>
              <a:rPr lang="el-GR" dirty="0"/>
              <a:t> </a:t>
            </a:r>
            <a:r>
              <a:rPr lang="el-GR" dirty="0" err="1"/>
              <a:t>though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dirty="0" err="1"/>
              <a:t>longer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</a:t>
            </a:r>
            <a:r>
              <a:rPr lang="el-GR" dirty="0" err="1"/>
              <a:t>epochs</a:t>
            </a:r>
            <a:endParaRPr lang="el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671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s-mark/metacovid-siamese-neural-network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016/j.eng.2020.04.010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07/s00330-021-07715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MetaCovid</a:t>
            </a:r>
            <a:endParaRPr lang="en-US"/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19BE30-5EF2-484D-8FB3-9D24590707A0}"/>
              </a:ext>
            </a:extLst>
          </p:cNvPr>
          <p:cNvGrpSpPr/>
          <p:nvPr/>
        </p:nvGrpSpPr>
        <p:grpSpPr>
          <a:xfrm>
            <a:off x="5963479" y="4724413"/>
            <a:ext cx="5670521" cy="1149225"/>
            <a:chOff x="5926428" y="4178121"/>
            <a:chExt cx="5946819" cy="1368274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19E6C-E781-554F-8D27-82A2C91C7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020" t="51706" r="14010" b="43515"/>
            <a:stretch/>
          </p:blipFill>
          <p:spPr>
            <a:xfrm>
              <a:off x="6393287" y="4178121"/>
              <a:ext cx="5023098" cy="5153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5CEA44-FC5D-DE4E-B956-847D7F19788A}"/>
                </a:ext>
              </a:extLst>
            </p:cNvPr>
            <p:cNvSpPr txBox="1"/>
            <p:nvPr/>
          </p:nvSpPr>
          <p:spPr>
            <a:xfrm>
              <a:off x="5926428" y="4869287"/>
              <a:ext cx="594681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900" dirty="0">
                  <a:solidFill>
                    <a:srgbClr val="404040"/>
                  </a:solidFill>
                  <a:latin typeface="Franklin Gothic Book"/>
                </a:rPr>
                <a:t>Energy function will give us the </a:t>
              </a:r>
              <a:r>
                <a:rPr lang="en-US" sz="1900" b="1" dirty="0">
                  <a:solidFill>
                    <a:srgbClr val="404040"/>
                  </a:solidFill>
                  <a:latin typeface="Franklin Gothic Book"/>
                </a:rPr>
                <a:t>similarity </a:t>
              </a:r>
              <a:r>
                <a:rPr lang="en-US" sz="1900" dirty="0">
                  <a:solidFill>
                    <a:srgbClr val="404040"/>
                  </a:solidFill>
                  <a:latin typeface="Franklin Gothic Book"/>
                </a:rPr>
                <a:t>between the two inputs.</a:t>
              </a:r>
              <a:endParaRPr lang="en-US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Pre-processing</a:t>
            </a:r>
            <a:endParaRPr lang="tr-T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Re-scale all images to a size of 100x100 pixels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Intensity</a:t>
            </a:r>
            <a:r>
              <a:rPr lang="el-GR" dirty="0"/>
              <a:t> </a:t>
            </a:r>
            <a:r>
              <a:rPr lang="en-US" dirty="0"/>
              <a:t>normalization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Image</a:t>
            </a:r>
            <a:r>
              <a:rPr lang="el-GR" dirty="0"/>
              <a:t> </a:t>
            </a:r>
            <a:r>
              <a:rPr lang="en-US" dirty="0"/>
              <a:t>pixel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 </a:t>
            </a:r>
            <a:r>
              <a:rPr lang="en-US" dirty="0"/>
              <a:t>from</a:t>
            </a:r>
            <a:r>
              <a:rPr lang="el-GR" dirty="0"/>
              <a:t> [0, 255] </a:t>
            </a:r>
            <a:r>
              <a:rPr lang="en-US" dirty="0"/>
              <a:t>to</a:t>
            </a:r>
            <a:r>
              <a:rPr lang="el-GR" dirty="0"/>
              <a:t> [0, 1]</a:t>
            </a:r>
            <a:r>
              <a:rPr lang="en-US" dirty="0"/>
              <a:t> using min-max normalization technique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 – Transfer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F3D3-E944-4EE4-AF61-ECC90D16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0895"/>
            <a:ext cx="8829145" cy="3748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vgg16 model without top layers</a:t>
            </a:r>
          </a:p>
          <a:p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same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number of images for VGG training with the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Adam Optimizer with learning rate = 0.0001, early stop mechanism 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A1BC-7370-4CED-9986-00C71188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84" y="1978420"/>
            <a:ext cx="5060656" cy="77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2CF31-DC7D-4B2E-8A39-2DCC6694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41" y="2854591"/>
            <a:ext cx="2762699" cy="2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9750"/>
            <a:ext cx="10058400" cy="1450759"/>
          </a:xfrm>
        </p:spPr>
        <p:txBody>
          <a:bodyPr/>
          <a:lstStyle/>
          <a:p>
            <a:r>
              <a:rPr lang="en-US" dirty="0"/>
              <a:t>VGG16 – Model accuracy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724A03C-04E3-3543-862F-902E15285C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6981" y="1962067"/>
            <a:ext cx="4580524" cy="301504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FADB7D1-EAB9-7844-A40A-7595093829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2617" y="1904192"/>
            <a:ext cx="4580524" cy="3158576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C5A3C-D558-C94B-8FEC-E1B1E078221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10100" y="5201823"/>
            <a:ext cx="2771799" cy="77873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56968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A316-0B7D-456C-8DC1-7AA1EA7B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70231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 – VGG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634D-4082-4800-A2B4-784DAE3C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9416-011C-46D4-9E40-0825D455B1A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BD8F6-01BE-41F7-9142-0BC3FB7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" y="1463391"/>
            <a:ext cx="12134865" cy="4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[1/3]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E60E2C5A-66DD-4695-8F90-17B68625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 r="2862" b="2090"/>
          <a:stretch/>
        </p:blipFill>
        <p:spPr>
          <a:xfrm>
            <a:off x="2090918" y="330860"/>
            <a:ext cx="7619422" cy="46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[2/3]</a:t>
            </a:r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A28C482-F1FC-4E73-9954-08841BF51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/>
          <a:stretch/>
        </p:blipFill>
        <p:spPr>
          <a:xfrm>
            <a:off x="1682358" y="1215918"/>
            <a:ext cx="8824233" cy="36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9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232A9-C32F-9148-B663-8C4B78CD5C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" t="1465" r="2341" b="3191"/>
          <a:stretch/>
        </p:blipFill>
        <p:spPr>
          <a:xfrm>
            <a:off x="1647825" y="555625"/>
            <a:ext cx="8894763" cy="3062288"/>
          </a:xfrm>
          <a:prstGeom prst="rect">
            <a:avLst/>
          </a:prstGeom>
        </p:spPr>
      </p:pic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B791001-0D27-4E46-9B8C-6318408396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06" t="4451" r="2534" b="3307"/>
          <a:stretch/>
        </p:blipFill>
        <p:spPr>
          <a:xfrm>
            <a:off x="1647093" y="3741410"/>
            <a:ext cx="8894763" cy="1506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[3/3]</a:t>
            </a:r>
          </a:p>
        </p:txBody>
      </p:sp>
    </p:spTree>
    <p:extLst>
      <p:ext uri="{BB962C8B-B14F-4D97-AF65-F5344CB8AC3E}">
        <p14:creationId xmlns:p14="http://schemas.microsoft.com/office/powerpoint/2010/main" val="406735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 descr="Εικόνα που περιέχει web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D004E873-175F-4AEA-BFE3-296366E0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52ED31-D956-4C62-A7D7-1A3B82B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Experiments &amp; Results</a:t>
            </a:r>
          </a:p>
          <a:p>
            <a:pPr algn="r">
              <a:spcBef>
                <a:spcPct val="0"/>
              </a:spcBef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E2DE155-BC32-4791-B9C8-55086CC7C2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44919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(1/3) – </a:t>
            </a:r>
            <a:r>
              <a:rPr lang="en-US" sz="2800" dirty="0"/>
              <a:t>Contrastive Loss vs Binary Cross Entropy</a:t>
            </a:r>
            <a:endParaRPr lang="el-GR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948FC26-E3BD-7748-9B02-35340874082C}"/>
              </a:ext>
            </a:extLst>
          </p:cNvPr>
          <p:cNvGraphicFramePr>
            <a:graphicFrameLocks noGrp="1"/>
          </p:cNvGraphicFramePr>
          <p:nvPr>
            <p:ph idx="2"/>
            <p:extLst>
              <p:ext uri="{D42A27DB-BD31-4B8C-83A1-F6EECF244321}">
                <p14:modId xmlns:p14="http://schemas.microsoft.com/office/powerpoint/2010/main" val="1077415249"/>
              </p:ext>
            </p:extLst>
          </p:nvPr>
        </p:nvGraphicFramePr>
        <p:xfrm>
          <a:off x="1473902" y="21919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D9162F3-001E-CE47-BCD5-107D461EF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033839"/>
              </p:ext>
            </p:extLst>
          </p:nvPr>
        </p:nvGraphicFramePr>
        <p:xfrm>
          <a:off x="1473902" y="42493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0.927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0.928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99A480-935B-AD4A-99C1-718F340EBA27}"/>
              </a:ext>
            </a:extLst>
          </p:cNvPr>
          <p:cNvSpPr txBox="1"/>
          <p:nvPr/>
        </p:nvSpPr>
        <p:spPr>
          <a:xfrm rot="16200000">
            <a:off x="441579" y="3030040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Contrastive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EAC27-7BBF-E64E-A118-0DF19CD8DC6A}"/>
              </a:ext>
            </a:extLst>
          </p:cNvPr>
          <p:cNvSpPr txBox="1"/>
          <p:nvPr/>
        </p:nvSpPr>
        <p:spPr>
          <a:xfrm rot="16200000">
            <a:off x="5309" y="4991747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8893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243762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Formulation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Motivation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9923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(2/3) – Euclidean vs Manhattan Distance</a:t>
            </a:r>
            <a:endParaRPr lang="el-GR" sz="2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54192-0134-264D-AD4E-94AE223F0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337347"/>
              </p:ext>
            </p:extLst>
          </p:nvPr>
        </p:nvGraphicFramePr>
        <p:xfrm>
          <a:off x="1473902" y="2191913"/>
          <a:ext cx="9240762" cy="1110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46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50882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73870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10-shot (Euclidean)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 (</a:t>
                      </a:r>
                      <a:r>
                        <a:rPr lang="tr-TR" sz="1400" dirty="0"/>
                        <a:t>Manhattan</a:t>
                      </a:r>
                      <a:r>
                        <a:rPr lang="en-GR" sz="1400" b="1" dirty="0">
                          <a:latin typeface="+mj-lt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78806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54BC751D-434A-7F4C-A521-8C7F7060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71212A-11AF-7D46-BA51-63DEE1F0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0" y="3581400"/>
            <a:ext cx="2916432" cy="2068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84FC7-5561-6C4D-8908-7392616E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30" y="3581400"/>
            <a:ext cx="2916432" cy="2068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B4E90-9A86-E644-B2E4-0A8347A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06" y="3581400"/>
            <a:ext cx="2871793" cy="2068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0F64F-7AD7-7D4E-81A4-CF6FE374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599" y="3581884"/>
            <a:ext cx="2961071" cy="2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err="1"/>
              <a:t>Results</a:t>
            </a:r>
            <a:r>
              <a:rPr lang="tr-TR" sz="2800" dirty="0"/>
              <a:t> (3/3) – </a:t>
            </a:r>
            <a:r>
              <a:rPr lang="tr-TR" sz="2800" dirty="0" err="1"/>
              <a:t>Comparison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</a:t>
            </a:r>
            <a:r>
              <a:rPr lang="tr-TR" sz="2800" dirty="0" err="1"/>
              <a:t>Contrastive</a:t>
            </a:r>
            <a:r>
              <a:rPr lang="tr-TR" sz="2800" dirty="0"/>
              <a:t> </a:t>
            </a:r>
            <a:r>
              <a:rPr lang="tr-TR" sz="2800" dirty="0" err="1"/>
              <a:t>loss</a:t>
            </a:r>
            <a:endParaRPr lang="el-GR" sz="2800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19146E2A-7A36-9144-AAA0-9DE32F070D1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2401797" y="4052717"/>
            <a:ext cx="7388405" cy="1482171"/>
          </a:xfrm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35AD75B6-F0C7-2446-93CC-D98EAED94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419748"/>
              </p:ext>
            </p:extLst>
          </p:nvPr>
        </p:nvGraphicFramePr>
        <p:xfrm>
          <a:off x="2508075" y="2074601"/>
          <a:ext cx="7236809" cy="164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65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38753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00372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782717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032521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115789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841003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53914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D88-6320-4647-9A53-5E3CFD55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to Share</a:t>
            </a:r>
          </a:p>
        </p:txBody>
      </p:sp>
      <p:pic>
        <p:nvPicPr>
          <p:cNvPr id="6" name="Εικόνα 4">
            <a:extLst>
              <a:ext uri="{FF2B5EF4-FFF2-40B4-BE49-F238E27FC236}">
                <a16:creationId xmlns:a16="http://schemas.microsoft.com/office/drawing/2014/main" id="{5BFB2517-C460-4D49-BC68-EB282505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66" y="3651180"/>
            <a:ext cx="5140751" cy="138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86CC0-EE65-4164-A82F-3256C179DB0B}"/>
              </a:ext>
            </a:extLst>
          </p:cNvPr>
          <p:cNvSpPr txBox="1"/>
          <p:nvPr/>
        </p:nvSpPr>
        <p:spPr>
          <a:xfrm>
            <a:off x="1233968" y="1984443"/>
            <a:ext cx="93302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Custom Layers                                                                         2.    Console restart                                                                                         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 Model is not robust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8FD767A-6A26-41FF-870F-7D5527FC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480367"/>
            <a:ext cx="2704879" cy="19482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E7261F-0615-4083-BC33-070E46B0F3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6" y="4512118"/>
            <a:ext cx="2986981" cy="18400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74DDAFC-DE9A-478C-89A5-5B58951A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67" y="2356825"/>
            <a:ext cx="4350774" cy="1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-34724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39497" cy="2878918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</a:rPr>
              <a:t>Conclusion 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2662177"/>
            <a:ext cx="6377769" cy="309044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The architecture is constructed successfully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results of the model are not stable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Model robustness may depend on the image selection and the dataset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Euclidean distance performs better than the proposed Manhattan distance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06D06F1-89DC-FF4E-9592-730F724E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3" r="2875" b="1"/>
          <a:stretch/>
        </p:blipFill>
        <p:spPr>
          <a:xfrm>
            <a:off x="-3047" y="-2314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7F5B-5128-354D-9083-29B8A5F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EB93-E4F4-2C4E-8FA5-2A3D00EB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/manos-mark/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metacovid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-neural-network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Resources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dirty="0" err="1"/>
              <a:t>Shorfuzzaman</a:t>
            </a:r>
            <a:r>
              <a:rPr lang="en-GB" dirty="0"/>
              <a:t>, M., &amp; Hossain, M. S. (2021). </a:t>
            </a:r>
            <a:r>
              <a:rPr lang="en-GB" dirty="0" err="1"/>
              <a:t>MetaCOVID</a:t>
            </a:r>
            <a:r>
              <a:rPr lang="en-GB" dirty="0"/>
              <a:t>: A Siamese neural network framework with contrastive loss for n-shot diagnosis of COVID-19 patients. </a:t>
            </a:r>
            <a:r>
              <a:rPr lang="en-GB" i="1" dirty="0"/>
              <a:t>Pattern Recognition</a:t>
            </a:r>
            <a:r>
              <a:rPr lang="en-GB" dirty="0"/>
              <a:t>, </a:t>
            </a:r>
            <a:r>
              <a:rPr lang="en-GB" i="1" dirty="0"/>
              <a:t>113</a:t>
            </a:r>
            <a:r>
              <a:rPr lang="en-GB" dirty="0"/>
              <a:t>, 107700. </a:t>
            </a:r>
            <a:r>
              <a:rPr lang="en-GB" dirty="0">
                <a:hlinkClick r:id="rId2"/>
              </a:rPr>
              <a:t>https://doi.org/10.1016/J.PATCOG.2020.107700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Xu, X., Jiang, X., Ma, C., Du, P., Li, X., </a:t>
            </a:r>
            <a:r>
              <a:rPr lang="en-GB" dirty="0" err="1"/>
              <a:t>Lv</a:t>
            </a:r>
            <a:r>
              <a:rPr lang="en-GB" dirty="0"/>
              <a:t>, S., Yu, L., Ni, Q., Chen, Y., </a:t>
            </a:r>
            <a:r>
              <a:rPr lang="en-GB" dirty="0" err="1"/>
              <a:t>Su</a:t>
            </a:r>
            <a:r>
              <a:rPr lang="en-GB" dirty="0"/>
              <a:t>, J., Lang, G., Li, Y., Zhao, H., Liu, J., Xu, K., </a:t>
            </a:r>
            <a:r>
              <a:rPr lang="en-GB" dirty="0" err="1"/>
              <a:t>Ruan</a:t>
            </a:r>
            <a:r>
              <a:rPr lang="en-GB" dirty="0"/>
              <a:t>, L., Sheng, J., </a:t>
            </a:r>
            <a:r>
              <a:rPr lang="en-GB" dirty="0" err="1"/>
              <a:t>Qiu</a:t>
            </a:r>
            <a:r>
              <a:rPr lang="en-GB" dirty="0"/>
              <a:t>, Y., Wu, W., Liang, T., … Li, L. (2020). A Deep Learning System to Screen Novel Coronavirus Disease 2019 Pneumonia. </a:t>
            </a:r>
            <a:r>
              <a:rPr lang="en-GB" i="1" dirty="0"/>
              <a:t>Engineering (Beijing, China)</a:t>
            </a:r>
            <a:r>
              <a:rPr lang="en-GB" dirty="0"/>
              <a:t>, </a:t>
            </a:r>
            <a:r>
              <a:rPr lang="en-GB" i="1" dirty="0"/>
              <a:t>6</a:t>
            </a:r>
            <a:r>
              <a:rPr lang="en-GB" dirty="0"/>
              <a:t>(10), 1122–1129. </a:t>
            </a:r>
            <a:r>
              <a:rPr lang="en-GB" dirty="0">
                <a:hlinkClick r:id="rId3"/>
              </a:rPr>
              <a:t>https://doi.org/10.1016/j.eng.2020.04.010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Wang, S., Kang, B., Ma, J., Zeng, X., Xiao, M., Guo, J., Cai, M., Yang, J., Li, Y., Meng, X., &amp; Xu, B. (2021). A deep learning algorithm using CT images to screen for Corona virus disease (COVID-19). </a:t>
            </a:r>
            <a:r>
              <a:rPr lang="en-GB" i="1" dirty="0"/>
              <a:t>European radiology</a:t>
            </a:r>
            <a:r>
              <a:rPr lang="en-GB" dirty="0"/>
              <a:t>, </a:t>
            </a:r>
            <a:r>
              <a:rPr lang="en-GB" i="1" dirty="0"/>
              <a:t>31</a:t>
            </a:r>
            <a:r>
              <a:rPr lang="en-GB" dirty="0"/>
              <a:t>(8), 6096–6104. </a:t>
            </a:r>
            <a:r>
              <a:rPr lang="en-GB" dirty="0">
                <a:hlinkClick r:id="rId4"/>
              </a:rPr>
              <a:t>https://doi.org/10.1007/s00330-021-07715-1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 dirty="0"/>
              <a:t>International Journal of Intelligent Systems</a:t>
            </a:r>
            <a:r>
              <a:rPr lang="en-GB" dirty="0"/>
              <a:t>, </a:t>
            </a:r>
            <a:r>
              <a:rPr lang="en-GB" i="1" dirty="0"/>
              <a:t>36</a:t>
            </a:r>
            <a:r>
              <a:rPr lang="en-GB" dirty="0"/>
              <a:t>(8), 4033-4064. </a:t>
            </a:r>
            <a:r>
              <a:rPr lang="en-GB" dirty="0">
                <a:hlinkClick r:id="rId5"/>
              </a:rPr>
              <a:t>https://doi.org/10.1002/int.22449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Simonyan</a:t>
            </a:r>
            <a:r>
              <a:rPr lang="en-GB" dirty="0"/>
              <a:t>, K., &amp; Zisserman, A. (2014). Very Deep Convolutional Networks for Large-Scale Image Recognition. </a:t>
            </a:r>
            <a:r>
              <a:rPr lang="en-GB" i="1" dirty="0"/>
              <a:t>3rd International Conference on Learning Representations, ICLR 2015 - Conference Track Proceedings</a:t>
            </a:r>
            <a:r>
              <a:rPr lang="en-GB" dirty="0"/>
              <a:t>. </a:t>
            </a:r>
            <a:r>
              <a:rPr lang="en-GB" dirty="0">
                <a:hlinkClick r:id="rId6"/>
              </a:rPr>
              <a:t>https://arxiv.org/abs/1409.1556v6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Deng, J., Dong, W., </a:t>
            </a:r>
            <a:r>
              <a:rPr lang="en-GB" dirty="0" err="1"/>
              <a:t>Socher</a:t>
            </a:r>
            <a:r>
              <a:rPr lang="en-GB" dirty="0"/>
              <a:t>, R., Li, L.-J., Kai Li, &amp; Li Fei-Fei. (2010). </a:t>
            </a:r>
            <a:r>
              <a:rPr lang="en-GB" i="1" dirty="0"/>
              <a:t>ImageNet: A large-scale hierarchical image database</a:t>
            </a:r>
            <a:r>
              <a:rPr lang="en-GB" dirty="0"/>
              <a:t>. 248–255. </a:t>
            </a:r>
            <a:r>
              <a:rPr lang="en-GB" dirty="0">
                <a:hlinkClick r:id="rId7"/>
              </a:rPr>
              <a:t>https://doi.org/10.1109/CVPR.2009.5206848</a:t>
            </a:r>
            <a:endParaRPr lang="el-GR" dirty="0"/>
          </a:p>
          <a:p>
            <a:pPr marL="457200" indent="-457200">
              <a:buAutoNum type="arabicPeriod"/>
            </a:pPr>
            <a:r>
              <a:rPr lang="en-GB" dirty="0"/>
              <a:t>Hadsell, R., Chopra, S., &amp; </a:t>
            </a:r>
            <a:r>
              <a:rPr lang="en-GB" dirty="0" err="1"/>
              <a:t>LeCun</a:t>
            </a:r>
            <a:r>
              <a:rPr lang="en-GB" dirty="0"/>
              <a:t>, Y. (2006). Dimensionality reduction by learning an invariant mapping. </a:t>
            </a:r>
            <a:r>
              <a:rPr lang="en-GB" i="1" dirty="0"/>
              <a:t>Proceedings of the IEEE Computer Society Conference on Computer Vision and Pattern Recognition</a:t>
            </a:r>
            <a:r>
              <a:rPr lang="en-GB" dirty="0"/>
              <a:t>, </a:t>
            </a:r>
            <a:r>
              <a:rPr lang="en-GB" i="1" dirty="0"/>
              <a:t>2</a:t>
            </a:r>
            <a:r>
              <a:rPr lang="en-GB" dirty="0"/>
              <a:t>, 1735–1742. </a:t>
            </a:r>
            <a:r>
              <a:rPr lang="en-GB" dirty="0">
                <a:hlinkClick r:id="rId8"/>
              </a:rPr>
              <a:t>https://doi.org/10.1109/CVPR.2006.100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Problem Formulation</a:t>
            </a:r>
            <a:endParaRPr lang="en-US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n-US" sz="2000"/>
              <a:t>Recent identification approaches of coronavirus infection produces high false negative cases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Covid diagnosis is a time-consuming and not affordable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Rapid diagnosis plays a critical roll to reduce the spread of the 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4D26-99D0-0E4A-9449-404B724E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r="1973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16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Challenges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/>
              <a:buChar char="•"/>
            </a:pPr>
            <a:r>
              <a:rPr lang="en-US" dirty="0"/>
              <a:t>Computer Aided Diagnosis systems for processing the Computed Tomography scans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SOTA Deep Learning (DL) methods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DL techniques need a huge amount of data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There is a lack of public datasets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Few-Shot learning with a limited sample size</a:t>
            </a:r>
          </a:p>
          <a:p>
            <a:pPr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53" y="2673849"/>
            <a:ext cx="3313164" cy="1510301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Related Work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recent methods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7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22093"/>
              </p:ext>
            </p:extLst>
          </p:nvPr>
        </p:nvGraphicFramePr>
        <p:xfrm>
          <a:off x="972467" y="2415994"/>
          <a:ext cx="10247066" cy="27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[1] Zongwei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++: A Nested U-Net Architecture for Medical 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[2] Xiaowei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A Deep Learning System to Screen Novel Coronavirus Disease 2019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[3]  </a:t>
                      </a:r>
                      <a:r>
                        <a:rPr lang="en-US" dirty="0"/>
                        <a:t>Wang et al.</a:t>
                      </a:r>
                      <a:endParaRPr lang="en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  <a:ea typeface="+mn-ea"/>
                          <a:cs typeface="+mn-cs"/>
                        </a:rPr>
                        <a:t>A deep learning algorithm using CT images to screen coronavirus disease</a:t>
                      </a:r>
                      <a:endParaRPr lang="en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38" y="1821670"/>
            <a:ext cx="4811849" cy="274320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Implementation 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MetaCovid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Dataset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– VGG16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Preprocessing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Siamese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   CXR (</a:t>
            </a:r>
            <a:r>
              <a:rPr lang="tr-TR" sz="2000" dirty="0" err="1"/>
              <a:t>chest</a:t>
            </a:r>
            <a:r>
              <a:rPr lang="tr-TR" sz="2000" dirty="0"/>
              <a:t> x-ray) </a:t>
            </a:r>
            <a:r>
              <a:rPr lang="tr-TR" sz="2000" dirty="0" err="1"/>
              <a:t>images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open</a:t>
            </a:r>
            <a:r>
              <a:rPr lang="tr-TR" sz="2000" dirty="0"/>
              <a:t> </a:t>
            </a:r>
            <a:r>
              <a:rPr lang="tr-TR" sz="2000" dirty="0" err="1"/>
              <a:t>source</a:t>
            </a:r>
            <a:r>
              <a:rPr lang="tr-TR" sz="2000" dirty="0"/>
              <a:t> </a:t>
            </a:r>
            <a:r>
              <a:rPr lang="tr-TR" sz="2000" u="sng" dirty="0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 dirty="0"/>
              <a:t> </a:t>
            </a:r>
            <a:r>
              <a:rPr lang="tr-TR" sz="2000" dirty="0" err="1"/>
              <a:t>created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Dr. Joseph </a:t>
            </a:r>
            <a:r>
              <a:rPr lang="tr-TR" sz="2000" dirty="0" err="1"/>
              <a:t>Cohen</a:t>
            </a:r>
            <a:r>
              <a:rPr lang="tr-TR" sz="2000" dirty="0"/>
              <a:t> </a:t>
            </a:r>
            <a:r>
              <a:rPr lang="tr-TR" sz="2000" dirty="0" err="1"/>
              <a:t>which</a:t>
            </a:r>
            <a:r>
              <a:rPr lang="tr-TR" sz="2000" dirty="0"/>
              <a:t> </a:t>
            </a:r>
            <a:r>
              <a:rPr lang="tr-TR" sz="2000" dirty="0" err="1"/>
              <a:t>includes</a:t>
            </a:r>
            <a:r>
              <a:rPr lang="tr-TR" sz="2000" dirty="0"/>
              <a:t> COVID-19 </a:t>
            </a:r>
            <a:r>
              <a:rPr lang="tr-TR" sz="2000" dirty="0" err="1"/>
              <a:t>examples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a </a:t>
            </a:r>
            <a:r>
              <a:rPr lang="tr-TR" sz="2000" dirty="0" err="1"/>
              <a:t>Kaggle</a:t>
            </a:r>
            <a:r>
              <a:rPr lang="tr-TR" sz="2000" dirty="0"/>
              <a:t> </a:t>
            </a:r>
            <a:r>
              <a:rPr lang="tr-TR" sz="2000" dirty="0" err="1"/>
              <a:t>repository</a:t>
            </a:r>
            <a:r>
              <a:rPr lang="tr-TR" sz="2000" dirty="0"/>
              <a:t> of CXR </a:t>
            </a:r>
            <a:r>
              <a:rPr lang="tr-TR" sz="2000" dirty="0" err="1"/>
              <a:t>images</a:t>
            </a:r>
            <a:r>
              <a:rPr lang="tr-TR" sz="2000" dirty="0"/>
              <a:t> of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healthy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en-US" sz="20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err="1"/>
              <a:t>Classes</a:t>
            </a:r>
            <a:r>
              <a:rPr lang="tr-TR" sz="2000" b="1" dirty="0"/>
              <a:t>: </a:t>
            </a:r>
            <a:endParaRPr lang="en-US" sz="20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Healthy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Non-Covid</a:t>
            </a:r>
            <a:r>
              <a:rPr lang="tr-TR" sz="2000" dirty="0"/>
              <a:t> </a:t>
            </a:r>
            <a:r>
              <a:rPr lang="tr-TR" sz="2000" dirty="0" err="1"/>
              <a:t>Phenomenia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/>
              <a:t>COVID </a:t>
            </a:r>
            <a:r>
              <a:rPr lang="tr-TR" sz="2000" dirty="0" err="1"/>
              <a:t>images</a:t>
            </a:r>
            <a:r>
              <a:rPr lang="tr-TR" sz="2000" dirty="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E51B7-3912-884C-B503-FF578877ED57}"/>
              </a:ext>
            </a:extLst>
          </p:cNvPr>
          <p:cNvSpPr txBox="1"/>
          <p:nvPr/>
        </p:nvSpPr>
        <p:spPr>
          <a:xfrm>
            <a:off x="6214979" y="6488668"/>
            <a:ext cx="597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2"/>
              </a:rPr>
              <a:t>https://github.com/ieee8023/covid-chestxray-dataset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896</TotalTime>
  <Words>1567</Words>
  <Application>Microsoft Macintosh PowerPoint</Application>
  <PresentationFormat>Widescreen</PresentationFormat>
  <Paragraphs>286</Paragraphs>
  <Slides>25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MetaCovid</vt:lpstr>
      <vt:lpstr>Introduction</vt:lpstr>
      <vt:lpstr>Problem Formulation</vt:lpstr>
      <vt:lpstr>Motivation &amp; Challenges</vt:lpstr>
      <vt:lpstr>Related Work</vt:lpstr>
      <vt:lpstr>Research SOTA Meta-Learning Papers</vt:lpstr>
      <vt:lpstr>Related work</vt:lpstr>
      <vt:lpstr>Implementation of MetaCovid </vt:lpstr>
      <vt:lpstr>Dataset</vt:lpstr>
      <vt:lpstr>Architecture of MetaCovid</vt:lpstr>
      <vt:lpstr>Pre-processing</vt:lpstr>
      <vt:lpstr>VGG16 – Transfer Learning</vt:lpstr>
      <vt:lpstr>VGG16 – Model accuracy</vt:lpstr>
      <vt:lpstr>Experiments – VGG Batch Size</vt:lpstr>
      <vt:lpstr>Siamese Training [1/3]</vt:lpstr>
      <vt:lpstr>Siamese Training [2/3]</vt:lpstr>
      <vt:lpstr>Siamese Training [3/3]</vt:lpstr>
      <vt:lpstr>Experiments &amp; Results </vt:lpstr>
      <vt:lpstr>Results (1/3) – Contrastive Loss vs Binary Cross Entropy</vt:lpstr>
      <vt:lpstr>Results (2/3) – Euclidean vs Manhattan Distance</vt:lpstr>
      <vt:lpstr>Results (3/3) – Comparison using Contrastive loss</vt:lpstr>
      <vt:lpstr>Additional Notes to Share</vt:lpstr>
      <vt:lpstr>Conclusion </vt:lpstr>
      <vt:lpstr>Thank you!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Emmanouil Koutoulakis</cp:lastModifiedBy>
  <cp:revision>79</cp:revision>
  <dcterms:created xsi:type="dcterms:W3CDTF">2021-09-21T14:34:47Z</dcterms:created>
  <dcterms:modified xsi:type="dcterms:W3CDTF">2021-10-28T08:31:05Z</dcterms:modified>
</cp:coreProperties>
</file>